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Helvetica World Bold" panose="020B0604020202020204" charset="-128"/>
      <p:regular r:id="rId13"/>
    </p:embeddedFont>
    <p:embeddedFont>
      <p:font typeface="Cy Grotesk Wide Bold" panose="020B0604020202020204" charset="0"/>
      <p:regular r:id="rId14"/>
    </p:embeddedFont>
    <p:embeddedFont>
      <p:font typeface="Open Sans" panose="020F0502020204030204" pitchFamily="34" charset="0"/>
      <p:regular r:id="rId15"/>
    </p:embeddedFont>
    <p:embeddedFont>
      <p:font typeface="Open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18815" y="-689043"/>
            <a:ext cx="16759670" cy="4204266"/>
            <a:chOff x="0" y="0"/>
            <a:chExt cx="4414069" cy="11072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14069" cy="1107296"/>
            </a:xfrm>
            <a:custGeom>
              <a:avLst/>
              <a:gdLst/>
              <a:ahLst/>
              <a:cxnLst/>
              <a:rect l="l" t="t" r="r" b="b"/>
              <a:pathLst>
                <a:path w="4414069" h="1107296">
                  <a:moveTo>
                    <a:pt x="23559" y="0"/>
                  </a:moveTo>
                  <a:lnTo>
                    <a:pt x="4390511" y="0"/>
                  </a:lnTo>
                  <a:cubicBezTo>
                    <a:pt x="4403522" y="0"/>
                    <a:pt x="4414069" y="10548"/>
                    <a:pt x="4414069" y="23559"/>
                  </a:cubicBezTo>
                  <a:lnTo>
                    <a:pt x="4414069" y="1083738"/>
                  </a:lnTo>
                  <a:cubicBezTo>
                    <a:pt x="4414069" y="1089986"/>
                    <a:pt x="4411587" y="1095978"/>
                    <a:pt x="4407169" y="1100396"/>
                  </a:cubicBezTo>
                  <a:cubicBezTo>
                    <a:pt x="4402751" y="1104814"/>
                    <a:pt x="4396759" y="1107296"/>
                    <a:pt x="4390511" y="1107296"/>
                  </a:cubicBezTo>
                  <a:lnTo>
                    <a:pt x="23559" y="1107296"/>
                  </a:lnTo>
                  <a:cubicBezTo>
                    <a:pt x="10548" y="1107296"/>
                    <a:pt x="0" y="1096749"/>
                    <a:pt x="0" y="1083738"/>
                  </a:cubicBezTo>
                  <a:lnTo>
                    <a:pt x="0" y="23559"/>
                  </a:lnTo>
                  <a:cubicBezTo>
                    <a:pt x="0" y="10548"/>
                    <a:pt x="10548" y="0"/>
                    <a:pt x="23559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14069" cy="1145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14400" y="184839"/>
            <a:ext cx="2050932" cy="2736713"/>
          </a:xfrm>
          <a:custGeom>
            <a:avLst/>
            <a:gdLst/>
            <a:ahLst/>
            <a:cxnLst/>
            <a:rect l="l" t="t" r="r" b="b"/>
            <a:pathLst>
              <a:path w="2050932" h="2736713">
                <a:moveTo>
                  <a:pt x="0" y="0"/>
                </a:moveTo>
                <a:lnTo>
                  <a:pt x="2050932" y="0"/>
                </a:lnTo>
                <a:lnTo>
                  <a:pt x="2050932" y="2736713"/>
                </a:lnTo>
                <a:lnTo>
                  <a:pt x="0" y="27367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798191" y="277932"/>
            <a:ext cx="2556952" cy="2550528"/>
          </a:xfrm>
          <a:custGeom>
            <a:avLst/>
            <a:gdLst/>
            <a:ahLst/>
            <a:cxnLst/>
            <a:rect l="l" t="t" r="r" b="b"/>
            <a:pathLst>
              <a:path w="2556952" h="2550528">
                <a:moveTo>
                  <a:pt x="0" y="0"/>
                </a:moveTo>
                <a:lnTo>
                  <a:pt x="2556952" y="0"/>
                </a:lnTo>
                <a:lnTo>
                  <a:pt x="2556952" y="2550527"/>
                </a:lnTo>
                <a:lnTo>
                  <a:pt x="0" y="255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-513690" y="7018811"/>
            <a:ext cx="5730792" cy="2239489"/>
            <a:chOff x="0" y="0"/>
            <a:chExt cx="1509344" cy="5898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9344" cy="589824"/>
            </a:xfrm>
            <a:custGeom>
              <a:avLst/>
              <a:gdLst/>
              <a:ahLst/>
              <a:cxnLst/>
              <a:rect l="l" t="t" r="r" b="b"/>
              <a:pathLst>
                <a:path w="1509344" h="589824">
                  <a:moveTo>
                    <a:pt x="68898" y="0"/>
                  </a:moveTo>
                  <a:lnTo>
                    <a:pt x="1440447" y="0"/>
                  </a:lnTo>
                  <a:cubicBezTo>
                    <a:pt x="1458719" y="0"/>
                    <a:pt x="1476244" y="7259"/>
                    <a:pt x="1489165" y="20180"/>
                  </a:cubicBezTo>
                  <a:cubicBezTo>
                    <a:pt x="1502085" y="33100"/>
                    <a:pt x="1509344" y="50625"/>
                    <a:pt x="1509344" y="68898"/>
                  </a:cubicBezTo>
                  <a:lnTo>
                    <a:pt x="1509344" y="520927"/>
                  </a:lnTo>
                  <a:cubicBezTo>
                    <a:pt x="1509344" y="539199"/>
                    <a:pt x="1502085" y="556724"/>
                    <a:pt x="1489165" y="569645"/>
                  </a:cubicBezTo>
                  <a:cubicBezTo>
                    <a:pt x="1476244" y="582565"/>
                    <a:pt x="1458719" y="589824"/>
                    <a:pt x="1440447" y="589824"/>
                  </a:cubicBezTo>
                  <a:lnTo>
                    <a:pt x="68898" y="589824"/>
                  </a:lnTo>
                  <a:cubicBezTo>
                    <a:pt x="50625" y="589824"/>
                    <a:pt x="33100" y="582565"/>
                    <a:pt x="20180" y="569645"/>
                  </a:cubicBezTo>
                  <a:cubicBezTo>
                    <a:pt x="7259" y="556724"/>
                    <a:pt x="0" y="539199"/>
                    <a:pt x="0" y="520927"/>
                  </a:cubicBezTo>
                  <a:lnTo>
                    <a:pt x="0" y="68898"/>
                  </a:lnTo>
                  <a:cubicBezTo>
                    <a:pt x="0" y="50625"/>
                    <a:pt x="7259" y="33100"/>
                    <a:pt x="20180" y="20180"/>
                  </a:cubicBezTo>
                  <a:cubicBezTo>
                    <a:pt x="33100" y="7259"/>
                    <a:pt x="50625" y="0"/>
                    <a:pt x="68898" y="0"/>
                  </a:cubicBez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09344" cy="6279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172992" y="1054792"/>
            <a:ext cx="11111286" cy="1365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Simulador de Caché de Correspondencia Directa y Asociativa por vías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203" y="7930331"/>
            <a:ext cx="4983635" cy="815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6"/>
              </a:lnSpc>
            </a:pPr>
            <a:r>
              <a:rPr lang="en-US" sz="240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Samuel Primera    C.I: 31.129.684</a:t>
            </a:r>
          </a:p>
          <a:p>
            <a:pPr algn="l">
              <a:lnSpc>
                <a:spcPts val="3366"/>
              </a:lnSpc>
              <a:spcBef>
                <a:spcPct val="0"/>
              </a:spcBef>
            </a:pPr>
            <a:r>
              <a:rPr lang="en-US" sz="240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Samuel Reyna       C.I.:30.210.759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2203" y="7153203"/>
            <a:ext cx="4328709" cy="396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6"/>
              </a:lnSpc>
              <a:spcBef>
                <a:spcPct val="0"/>
              </a:spcBef>
            </a:pPr>
            <a:r>
              <a:rPr lang="en-US" sz="240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Integrantes: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028700"/>
            <a:ext cx="7499590" cy="1423004"/>
            <a:chOff x="0" y="0"/>
            <a:chExt cx="1975201" cy="3747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75201" cy="374783"/>
            </a:xfrm>
            <a:custGeom>
              <a:avLst/>
              <a:gdLst/>
              <a:ahLst/>
              <a:cxnLst/>
              <a:rect l="l" t="t" r="r" b="b"/>
              <a:pathLst>
                <a:path w="1975201" h="374783">
                  <a:moveTo>
                    <a:pt x="0" y="0"/>
                  </a:moveTo>
                  <a:lnTo>
                    <a:pt x="1975201" y="0"/>
                  </a:lnTo>
                  <a:lnTo>
                    <a:pt x="1975201" y="374783"/>
                  </a:lnTo>
                  <a:lnTo>
                    <a:pt x="0" y="374783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75201" cy="4224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32932" y="4674314"/>
            <a:ext cx="4499930" cy="3565919"/>
          </a:xfrm>
          <a:custGeom>
            <a:avLst/>
            <a:gdLst/>
            <a:ahLst/>
            <a:cxnLst/>
            <a:rect l="l" t="t" r="r" b="b"/>
            <a:pathLst>
              <a:path w="4499930" h="3565919">
                <a:moveTo>
                  <a:pt x="0" y="0"/>
                </a:moveTo>
                <a:lnTo>
                  <a:pt x="4499931" y="0"/>
                </a:lnTo>
                <a:lnTo>
                  <a:pt x="4499931" y="3565919"/>
                </a:lnTo>
                <a:lnTo>
                  <a:pt x="0" y="35659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9248" t="-43487" r="-12454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178174" y="4674314"/>
            <a:ext cx="4399240" cy="3565919"/>
          </a:xfrm>
          <a:custGeom>
            <a:avLst/>
            <a:gdLst/>
            <a:ahLst/>
            <a:cxnLst/>
            <a:rect l="l" t="t" r="r" b="b"/>
            <a:pathLst>
              <a:path w="4399240" h="3565919">
                <a:moveTo>
                  <a:pt x="0" y="0"/>
                </a:moveTo>
                <a:lnTo>
                  <a:pt x="4399240" y="0"/>
                </a:lnTo>
                <a:lnTo>
                  <a:pt x="4399240" y="3565919"/>
                </a:lnTo>
                <a:lnTo>
                  <a:pt x="0" y="3565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248" t="-40276" r="-124543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076103" y="4674314"/>
            <a:ext cx="4270996" cy="3738891"/>
          </a:xfrm>
          <a:custGeom>
            <a:avLst/>
            <a:gdLst/>
            <a:ahLst/>
            <a:cxnLst/>
            <a:rect l="l" t="t" r="r" b="b"/>
            <a:pathLst>
              <a:path w="4270996" h="3738891">
                <a:moveTo>
                  <a:pt x="0" y="0"/>
                </a:moveTo>
                <a:lnTo>
                  <a:pt x="4270996" y="0"/>
                </a:lnTo>
                <a:lnTo>
                  <a:pt x="4270996" y="3738891"/>
                </a:lnTo>
                <a:lnTo>
                  <a:pt x="0" y="37388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3378" t="-38316" r="-138832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51931" y="1077224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Analisis de Resultados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51521" y="1077224"/>
            <a:ext cx="9904967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Cache Completamente Asociativas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07028" y="2099116"/>
            <a:ext cx="4969074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Bloques: 16, Palabras: 8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79600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100 mil casos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40702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 millón casos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55359" y="3564903"/>
            <a:ext cx="3814199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 millones casos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075781" y="1384495"/>
            <a:ext cx="14589331" cy="8746966"/>
            <a:chOff x="0" y="0"/>
            <a:chExt cx="4916178" cy="29473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16178" cy="2947381"/>
            </a:xfrm>
            <a:custGeom>
              <a:avLst/>
              <a:gdLst/>
              <a:ahLst/>
              <a:cxnLst/>
              <a:rect l="l" t="t" r="r" b="b"/>
              <a:pathLst>
                <a:path w="4916178" h="2947381">
                  <a:moveTo>
                    <a:pt x="4916178" y="28655"/>
                  </a:moveTo>
                  <a:lnTo>
                    <a:pt x="4916178" y="2918726"/>
                  </a:lnTo>
                  <a:cubicBezTo>
                    <a:pt x="4916178" y="2926326"/>
                    <a:pt x="4913159" y="2933614"/>
                    <a:pt x="4907785" y="2938988"/>
                  </a:cubicBezTo>
                  <a:cubicBezTo>
                    <a:pt x="4902411" y="2944362"/>
                    <a:pt x="4895123" y="2947381"/>
                    <a:pt x="4887523" y="2947381"/>
                  </a:cubicBezTo>
                  <a:lnTo>
                    <a:pt x="28655" y="2947381"/>
                  </a:lnTo>
                  <a:cubicBezTo>
                    <a:pt x="12829" y="2947381"/>
                    <a:pt x="0" y="2934552"/>
                    <a:pt x="0" y="2918726"/>
                  </a:cubicBezTo>
                  <a:lnTo>
                    <a:pt x="0" y="28655"/>
                  </a:lnTo>
                  <a:cubicBezTo>
                    <a:pt x="0" y="12829"/>
                    <a:pt x="12829" y="0"/>
                    <a:pt x="28655" y="0"/>
                  </a:cubicBezTo>
                  <a:lnTo>
                    <a:pt x="4887523" y="0"/>
                  </a:lnTo>
                  <a:cubicBezTo>
                    <a:pt x="4903349" y="0"/>
                    <a:pt x="4916178" y="12829"/>
                    <a:pt x="4916178" y="28655"/>
                  </a:cubicBezTo>
                  <a:close/>
                </a:path>
              </a:pathLst>
            </a:custGeom>
            <a:solidFill>
              <a:srgbClr val="C1FF72">
                <a:alpha val="75686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916178" cy="2985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965115" y="1900333"/>
            <a:ext cx="6357769" cy="67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7"/>
              </a:lnSpc>
              <a:spcBef>
                <a:spcPct val="0"/>
              </a:spcBef>
            </a:pPr>
            <a:r>
              <a:rPr lang="en-US" sz="3862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Conclusión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21989" y="3285922"/>
            <a:ext cx="5501249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El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Mapeo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Asociativo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presenta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flexibilidad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,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por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lo que reduce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conflictos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y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fallos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, a costa de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velocidad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81965" y="4206755"/>
            <a:ext cx="6512919" cy="2259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9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El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Mapeo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Directo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presenta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una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mayor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velocidad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,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pero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mayor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tasa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de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fallos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por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conflictos</a:t>
            </a:r>
            <a:r>
              <a:rPr lang="en-US" sz="2800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.</a:t>
            </a:r>
          </a:p>
          <a:p>
            <a:pPr algn="ctr">
              <a:lnSpc>
                <a:spcPts val="3649"/>
              </a:lnSpc>
              <a:spcBef>
                <a:spcPct val="0"/>
              </a:spcBef>
            </a:pPr>
            <a:endParaRPr lang="en-US" sz="2606" b="1" dirty="0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639900" y="7432357"/>
            <a:ext cx="6995793" cy="197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El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tamaño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y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número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de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bloques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optimizan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la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localidad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y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el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rendimiento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,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pero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con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rendimientos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799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decrecientes</a:t>
            </a:r>
            <a:r>
              <a:rPr lang="en-US" sz="2799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33175" y="842645"/>
            <a:ext cx="10821649" cy="3699824"/>
            <a:chOff x="0" y="0"/>
            <a:chExt cx="4916178" cy="168074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16178" cy="1680745"/>
            </a:xfrm>
            <a:custGeom>
              <a:avLst/>
              <a:gdLst/>
              <a:ahLst/>
              <a:cxnLst/>
              <a:rect l="l" t="t" r="r" b="b"/>
              <a:pathLst>
                <a:path w="4916178" h="1680745">
                  <a:moveTo>
                    <a:pt x="4916178" y="38632"/>
                  </a:moveTo>
                  <a:lnTo>
                    <a:pt x="4916178" y="1642113"/>
                  </a:lnTo>
                  <a:cubicBezTo>
                    <a:pt x="4916178" y="1652359"/>
                    <a:pt x="4912108" y="1662185"/>
                    <a:pt x="4904863" y="1669430"/>
                  </a:cubicBezTo>
                  <a:cubicBezTo>
                    <a:pt x="4897618" y="1676675"/>
                    <a:pt x="4887792" y="1680745"/>
                    <a:pt x="4877546" y="1680745"/>
                  </a:cubicBezTo>
                  <a:lnTo>
                    <a:pt x="38632" y="1680745"/>
                  </a:lnTo>
                  <a:cubicBezTo>
                    <a:pt x="28386" y="1680745"/>
                    <a:pt x="18560" y="1676675"/>
                    <a:pt x="11315" y="1669430"/>
                  </a:cubicBezTo>
                  <a:cubicBezTo>
                    <a:pt x="4070" y="1662185"/>
                    <a:pt x="0" y="1652359"/>
                    <a:pt x="0" y="1642113"/>
                  </a:cubicBezTo>
                  <a:lnTo>
                    <a:pt x="0" y="38632"/>
                  </a:lnTo>
                  <a:cubicBezTo>
                    <a:pt x="0" y="28386"/>
                    <a:pt x="4070" y="18560"/>
                    <a:pt x="11315" y="11315"/>
                  </a:cubicBezTo>
                  <a:cubicBezTo>
                    <a:pt x="18560" y="4070"/>
                    <a:pt x="28386" y="0"/>
                    <a:pt x="38632" y="0"/>
                  </a:cubicBezTo>
                  <a:lnTo>
                    <a:pt x="4877546" y="0"/>
                  </a:lnTo>
                  <a:cubicBezTo>
                    <a:pt x="4887792" y="0"/>
                    <a:pt x="4897618" y="4070"/>
                    <a:pt x="4904863" y="11315"/>
                  </a:cubicBezTo>
                  <a:cubicBezTo>
                    <a:pt x="4912108" y="18560"/>
                    <a:pt x="4916178" y="28386"/>
                    <a:pt x="4916178" y="38632"/>
                  </a:cubicBezTo>
                  <a:close/>
                </a:path>
              </a:pathLst>
            </a:custGeom>
            <a:solidFill>
              <a:srgbClr val="C1FF72">
                <a:alpha val="75686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916178" cy="17188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259495" y="1258819"/>
            <a:ext cx="5769009" cy="67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7"/>
              </a:lnSpc>
              <a:spcBef>
                <a:spcPct val="0"/>
              </a:spcBef>
            </a:pPr>
            <a:r>
              <a:rPr lang="en-US" sz="3862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Objetivo Principal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96848" y="2114647"/>
            <a:ext cx="9894304" cy="197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Desarrollar un simulador en C++ que modele el comportamiento de cachés con diferentes esquemas de mapeo para analizar su rendimiento.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849335" y="5143500"/>
            <a:ext cx="14589331" cy="4987960"/>
            <a:chOff x="0" y="0"/>
            <a:chExt cx="4916178" cy="168074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16178" cy="1680745"/>
            </a:xfrm>
            <a:custGeom>
              <a:avLst/>
              <a:gdLst/>
              <a:ahLst/>
              <a:cxnLst/>
              <a:rect l="l" t="t" r="r" b="b"/>
              <a:pathLst>
                <a:path w="4916178" h="1680745">
                  <a:moveTo>
                    <a:pt x="4916178" y="28655"/>
                  </a:moveTo>
                  <a:lnTo>
                    <a:pt x="4916178" y="1652090"/>
                  </a:lnTo>
                  <a:cubicBezTo>
                    <a:pt x="4916178" y="1659690"/>
                    <a:pt x="4913159" y="1666978"/>
                    <a:pt x="4907785" y="1672352"/>
                  </a:cubicBezTo>
                  <a:cubicBezTo>
                    <a:pt x="4902411" y="1677726"/>
                    <a:pt x="4895123" y="1680745"/>
                    <a:pt x="4887523" y="1680745"/>
                  </a:cubicBezTo>
                  <a:lnTo>
                    <a:pt x="28655" y="1680745"/>
                  </a:lnTo>
                  <a:cubicBezTo>
                    <a:pt x="12829" y="1680745"/>
                    <a:pt x="0" y="1667916"/>
                    <a:pt x="0" y="1652090"/>
                  </a:cubicBezTo>
                  <a:lnTo>
                    <a:pt x="0" y="28655"/>
                  </a:lnTo>
                  <a:cubicBezTo>
                    <a:pt x="0" y="12829"/>
                    <a:pt x="12829" y="0"/>
                    <a:pt x="28655" y="0"/>
                  </a:cubicBezTo>
                  <a:lnTo>
                    <a:pt x="4887523" y="0"/>
                  </a:lnTo>
                  <a:cubicBezTo>
                    <a:pt x="4903349" y="0"/>
                    <a:pt x="4916178" y="12829"/>
                    <a:pt x="4916178" y="28655"/>
                  </a:cubicBezTo>
                  <a:close/>
                </a:path>
              </a:pathLst>
            </a:custGeom>
            <a:solidFill>
              <a:srgbClr val="C1FF72">
                <a:alpha val="75686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916178" cy="17188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479420" y="5387603"/>
            <a:ext cx="6357769" cy="67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7"/>
              </a:lnSpc>
              <a:spcBef>
                <a:spcPct val="0"/>
              </a:spcBef>
            </a:pPr>
            <a:r>
              <a:rPr lang="en-US" sz="3862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Subobjetivos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37679" y="6417952"/>
            <a:ext cx="5501249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Crear cachés de mapeo directo y asociativo por vías usando STL.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44000" y="6417952"/>
            <a:ext cx="6995793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Procesar secuencias de direcciones y generar estadísticas de aciertos/fallos.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79420" y="8251832"/>
            <a:ext cx="6995793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Incorporar técnicas de prebúsqueda para anticipar necesidades de datos.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683223" y="777564"/>
          <a:ext cx="16921554" cy="9350435"/>
        </p:xfrm>
        <a:graphic>
          <a:graphicData uri="http://schemas.openxmlformats.org/drawingml/2006/table">
            <a:tbl>
              <a:tblPr/>
              <a:tblGrid>
                <a:gridCol w="45155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97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762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86276">
                <a:tc>
                  <a:txBody>
                    <a:bodyPr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Mapeo Directo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Mapeo Asociativo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4733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Emplazamiento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Cada bloque de memoria tiene solo una posición posible.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Puede ir a cualquier línea (Completamente Asociativo) o cualquier línea de un conjunto específico (Asociativo por Conjuntos).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87518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Búsqueda (Hardware)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Se utiliza la dirección para obtener un Índice y seleccionar directamente la línea. Solo necesita un comparador.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 Se usa un Índice para el conjunto (Set-Associative) o ninguno (Fully). Requiere múltiples comparadores para la búsqueda paralela.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7898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Regla de Asignación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Se usa el módulo sobre el número total de bloques de la caché.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Se usa el módulo sobre el número de Conjuntos (Set-Associative). No hay regla (Fully Associative).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9276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Fallos de Conflicto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 Muy propenso a colisiones porque varios bloques compiten por la misma línea única.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Se reducen significativamente (Set-Associative) o se eliminan (Fully Associative).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34733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Reemplazo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CB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 Siempre se reemplaza la línea indexada. No hay opción de elegir.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 Se pueden usar políticas sofisticadas como LRU (Menos Recientemente Usado) para elegir qué bloque reemplazar.</a:t>
                      </a:r>
                      <a:endParaRPr lang="en-US" sz="1100"/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4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10444" y="5959889"/>
            <a:ext cx="4557062" cy="3981450"/>
            <a:chOff x="0" y="0"/>
            <a:chExt cx="6076082" cy="5308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076082" cy="5308600"/>
            </a:xfrm>
            <a:custGeom>
              <a:avLst/>
              <a:gdLst/>
              <a:ahLst/>
              <a:cxnLst/>
              <a:rect l="l" t="t" r="r" b="b"/>
              <a:pathLst>
                <a:path w="6076082" h="5308600">
                  <a:moveTo>
                    <a:pt x="0" y="0"/>
                  </a:moveTo>
                  <a:lnTo>
                    <a:pt x="6076082" y="0"/>
                  </a:lnTo>
                  <a:lnTo>
                    <a:pt x="6076082" y="5308600"/>
                  </a:lnTo>
                  <a:lnTo>
                    <a:pt x="0" y="5308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795" r="-795"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94784" y="753574"/>
              <a:ext cx="5686515" cy="75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3"/>
                </a:lnSpc>
                <a:spcBef>
                  <a:spcPct val="0"/>
                </a:spcBef>
              </a:pPr>
              <a:r>
                <a:rPr lang="en-US" sz="3423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Cache Directa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31508" y="1834129"/>
              <a:ext cx="5151039" cy="13167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59"/>
                </a:lnSpc>
              </a:pPr>
              <a:r>
                <a:rPr lang="en-US" sz="1899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Privado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Atributos:</a:t>
              </a:r>
            </a:p>
            <a:p>
              <a:pPr algn="l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vector&lt;int&gt;: etiquetas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026645" y="5755016"/>
            <a:ext cx="4702685" cy="4186323"/>
            <a:chOff x="0" y="0"/>
            <a:chExt cx="6270246" cy="55817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270246" cy="5581765"/>
            </a:xfrm>
            <a:custGeom>
              <a:avLst/>
              <a:gdLst/>
              <a:ahLst/>
              <a:cxnLst/>
              <a:rect l="l" t="t" r="r" b="b"/>
              <a:pathLst>
                <a:path w="6270246" h="5581765">
                  <a:moveTo>
                    <a:pt x="0" y="0"/>
                  </a:moveTo>
                  <a:lnTo>
                    <a:pt x="6270246" y="0"/>
                  </a:lnTo>
                  <a:lnTo>
                    <a:pt x="6270246" y="5581765"/>
                  </a:lnTo>
                  <a:lnTo>
                    <a:pt x="0" y="55817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1755" r="-1755"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690020" y="358560"/>
              <a:ext cx="5303933" cy="1440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35"/>
                </a:lnSpc>
                <a:spcBef>
                  <a:spcPct val="0"/>
                </a:spcBef>
              </a:pPr>
              <a:r>
                <a:rPr lang="en-US" sz="3168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Cache Asociativa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78310" y="2237248"/>
              <a:ext cx="5315643" cy="20350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61"/>
                </a:lnSpc>
              </a:pPr>
              <a:r>
                <a:rPr lang="en-US" sz="1758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Privado</a:t>
              </a:r>
            </a:p>
            <a:p>
              <a:pPr algn="l">
                <a:lnSpc>
                  <a:spcPts val="2461"/>
                </a:lnSpc>
              </a:pPr>
              <a:r>
                <a:rPr lang="en-US" sz="1758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Atributos:</a:t>
              </a:r>
            </a:p>
            <a:p>
              <a:pPr algn="l">
                <a:lnSpc>
                  <a:spcPts val="2461"/>
                </a:lnSpc>
              </a:pPr>
              <a:r>
                <a:rPr lang="en-US" sz="1758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vector&lt;vector&lt;int&gt;&gt;: etiquetas, tiempoLRU</a:t>
              </a:r>
            </a:p>
            <a:p>
              <a:pPr algn="l">
                <a:lnSpc>
                  <a:spcPts val="2461"/>
                </a:lnSpc>
                <a:spcBef>
                  <a:spcPct val="0"/>
                </a:spcBef>
              </a:pPr>
              <a:r>
                <a:rPr lang="en-US" sz="1758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int: numConjuntos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733976" y="1684068"/>
            <a:ext cx="4802350" cy="4275821"/>
            <a:chOff x="0" y="0"/>
            <a:chExt cx="6403133" cy="57010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403133" cy="5701095"/>
            </a:xfrm>
            <a:custGeom>
              <a:avLst/>
              <a:gdLst/>
              <a:ahLst/>
              <a:cxnLst/>
              <a:rect l="l" t="t" r="r" b="b"/>
              <a:pathLst>
                <a:path w="6403133" h="5701095">
                  <a:moveTo>
                    <a:pt x="0" y="0"/>
                  </a:moveTo>
                  <a:lnTo>
                    <a:pt x="6403133" y="0"/>
                  </a:lnTo>
                  <a:lnTo>
                    <a:pt x="6403133" y="5701095"/>
                  </a:lnTo>
                  <a:lnTo>
                    <a:pt x="0" y="5701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-1765" r="-1765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05268" y="544432"/>
              <a:ext cx="5992596" cy="12138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69"/>
                </a:lnSpc>
              </a:pPr>
              <a:r>
                <a:rPr lang="en-US" sz="3335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Cache</a:t>
              </a:r>
            </a:p>
            <a:p>
              <a:pPr algn="ctr">
                <a:lnSpc>
                  <a:spcPts val="2760"/>
                </a:lnSpc>
                <a:spcBef>
                  <a:spcPct val="0"/>
                </a:spcBef>
              </a:pPr>
              <a:r>
                <a:rPr lang="en-US" sz="1971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(Clase abstracta)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9566" y="1910044"/>
              <a:ext cx="5428299" cy="2573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90"/>
                </a:lnSpc>
              </a:pPr>
              <a:r>
                <a:rPr lang="en-US" sz="1850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Protegido</a:t>
              </a:r>
            </a:p>
            <a:p>
              <a:pPr algn="l">
                <a:lnSpc>
                  <a:spcPts val="2590"/>
                </a:lnSpc>
              </a:pPr>
              <a:r>
                <a:rPr lang="en-US" sz="1850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Atributos:</a:t>
              </a:r>
            </a:p>
            <a:p>
              <a:pPr algn="l">
                <a:lnSpc>
                  <a:spcPts val="2590"/>
                </a:lnSpc>
              </a:pPr>
              <a:r>
                <a:rPr lang="en-US" sz="1850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long long: aciertos, fallos, accesos</a:t>
              </a:r>
            </a:p>
            <a:p>
              <a:pPr algn="l">
                <a:lnSpc>
                  <a:spcPts val="2590"/>
                </a:lnSpc>
                <a:spcBef>
                  <a:spcPct val="0"/>
                </a:spcBef>
              </a:pPr>
              <a:r>
                <a:rPr lang="en-US" sz="1850" b="1">
                  <a:solidFill>
                    <a:srgbClr val="000000"/>
                  </a:solidFill>
                  <a:latin typeface="Cy Grotesk Wide Bold"/>
                  <a:ea typeface="Cy Grotesk Wide Bold"/>
                  <a:cs typeface="Cy Grotesk Wide Bold"/>
                  <a:sym typeface="Cy Grotesk Wide Bold"/>
                </a:rPr>
                <a:t>int: numBloques, tamBloques</a:t>
              </a:r>
            </a:p>
          </p:txBody>
        </p:sp>
      </p:grpSp>
      <p:sp>
        <p:nvSpPr>
          <p:cNvPr id="15" name="AutoShape 15"/>
          <p:cNvSpPr/>
          <p:nvPr/>
        </p:nvSpPr>
        <p:spPr>
          <a:xfrm>
            <a:off x="11536326" y="3528664"/>
            <a:ext cx="2841662" cy="2226352"/>
          </a:xfrm>
          <a:prstGeom prst="line">
            <a:avLst/>
          </a:prstGeom>
          <a:ln w="95250" cap="flat">
            <a:solidFill>
              <a:srgbClr val="38B6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6" name="AutoShape 16"/>
          <p:cNvSpPr/>
          <p:nvPr/>
        </p:nvSpPr>
        <p:spPr>
          <a:xfrm flipV="1">
            <a:off x="3688975" y="3501479"/>
            <a:ext cx="3045001" cy="2458411"/>
          </a:xfrm>
          <a:prstGeom prst="line">
            <a:avLst/>
          </a:prstGeom>
          <a:ln w="95250" cap="flat">
            <a:solidFill>
              <a:srgbClr val="00BF63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17" name="TextBox 17"/>
          <p:cNvSpPr txBox="1"/>
          <p:nvPr/>
        </p:nvSpPr>
        <p:spPr>
          <a:xfrm>
            <a:off x="7506667" y="409899"/>
            <a:ext cx="3274665" cy="1104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6400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Diseño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1922" y="309848"/>
            <a:ext cx="8405374" cy="1744301"/>
            <a:chOff x="0" y="0"/>
            <a:chExt cx="2213761" cy="459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13761" cy="459404"/>
            </a:xfrm>
            <a:custGeom>
              <a:avLst/>
              <a:gdLst/>
              <a:ahLst/>
              <a:cxnLst/>
              <a:rect l="l" t="t" r="r" b="b"/>
              <a:pathLst>
                <a:path w="2213761" h="459404">
                  <a:moveTo>
                    <a:pt x="0" y="0"/>
                  </a:moveTo>
                  <a:lnTo>
                    <a:pt x="2213761" y="0"/>
                  </a:lnTo>
                  <a:lnTo>
                    <a:pt x="2213761" y="459404"/>
                  </a:lnTo>
                  <a:lnTo>
                    <a:pt x="0" y="459404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213761" cy="507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719921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Algoritmos Implementados</a:t>
            </a:r>
          </a:p>
        </p:txBody>
      </p:sp>
      <p:sp>
        <p:nvSpPr>
          <p:cNvPr id="7" name="Freeform 7"/>
          <p:cNvSpPr/>
          <p:nvPr/>
        </p:nvSpPr>
        <p:spPr>
          <a:xfrm>
            <a:off x="13660630" y="2534275"/>
            <a:ext cx="3339709" cy="2391719"/>
          </a:xfrm>
          <a:custGeom>
            <a:avLst/>
            <a:gdLst/>
            <a:ahLst/>
            <a:cxnLst/>
            <a:rect l="l" t="t" r="r" b="b"/>
            <a:pathLst>
              <a:path w="3339709" h="2391719">
                <a:moveTo>
                  <a:pt x="0" y="0"/>
                </a:moveTo>
                <a:lnTo>
                  <a:pt x="3339709" y="0"/>
                </a:lnTo>
                <a:lnTo>
                  <a:pt x="3339709" y="2391719"/>
                </a:lnTo>
                <a:lnTo>
                  <a:pt x="0" y="23917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014635" y="829298"/>
            <a:ext cx="3709541" cy="1666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499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Clase: Cache </a:t>
            </a:r>
          </a:p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Publico:</a:t>
            </a:r>
          </a:p>
        </p:txBody>
      </p:sp>
      <p:sp>
        <p:nvSpPr>
          <p:cNvPr id="9" name="Freeform 9"/>
          <p:cNvSpPr/>
          <p:nvPr/>
        </p:nvSpPr>
        <p:spPr>
          <a:xfrm flipH="1">
            <a:off x="334813" y="4963864"/>
            <a:ext cx="9696157" cy="2340524"/>
          </a:xfrm>
          <a:custGeom>
            <a:avLst/>
            <a:gdLst/>
            <a:ahLst/>
            <a:cxnLst/>
            <a:rect l="l" t="t" r="r" b="b"/>
            <a:pathLst>
              <a:path w="9696157" h="2340524">
                <a:moveTo>
                  <a:pt x="9696157" y="0"/>
                </a:moveTo>
                <a:lnTo>
                  <a:pt x="0" y="0"/>
                </a:lnTo>
                <a:lnTo>
                  <a:pt x="0" y="2340524"/>
                </a:lnTo>
                <a:lnTo>
                  <a:pt x="9696157" y="2340524"/>
                </a:lnTo>
                <a:lnTo>
                  <a:pt x="969615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618967" y="2877914"/>
            <a:ext cx="7571430" cy="1827643"/>
          </a:xfrm>
          <a:custGeom>
            <a:avLst/>
            <a:gdLst/>
            <a:ahLst/>
            <a:cxnLst/>
            <a:rect l="l" t="t" r="r" b="b"/>
            <a:pathLst>
              <a:path w="7571430" h="1827643">
                <a:moveTo>
                  <a:pt x="7571430" y="0"/>
                </a:moveTo>
                <a:lnTo>
                  <a:pt x="0" y="0"/>
                </a:lnTo>
                <a:lnTo>
                  <a:pt x="0" y="1827643"/>
                </a:lnTo>
                <a:lnTo>
                  <a:pt x="7571430" y="1827643"/>
                </a:lnTo>
                <a:lnTo>
                  <a:pt x="757143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TextBox 11"/>
          <p:cNvSpPr txBox="1"/>
          <p:nvPr/>
        </p:nvSpPr>
        <p:spPr>
          <a:xfrm>
            <a:off x="1084964" y="3068255"/>
            <a:ext cx="6639436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Cache(int nBloques, int tBloque):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Constuctor</a:t>
            </a:r>
          </a:p>
        </p:txBody>
      </p:sp>
      <p:sp>
        <p:nvSpPr>
          <p:cNvPr id="12" name="Freeform 12"/>
          <p:cNvSpPr/>
          <p:nvPr/>
        </p:nvSpPr>
        <p:spPr>
          <a:xfrm>
            <a:off x="9374333" y="2782045"/>
            <a:ext cx="2780336" cy="1991126"/>
          </a:xfrm>
          <a:custGeom>
            <a:avLst/>
            <a:gdLst/>
            <a:ahLst/>
            <a:cxnLst/>
            <a:rect l="l" t="t" r="r" b="b"/>
            <a:pathLst>
              <a:path w="2780336" h="1991126">
                <a:moveTo>
                  <a:pt x="0" y="0"/>
                </a:moveTo>
                <a:lnTo>
                  <a:pt x="2780336" y="0"/>
                </a:lnTo>
                <a:lnTo>
                  <a:pt x="2780336" y="1991126"/>
                </a:lnTo>
                <a:lnTo>
                  <a:pt x="0" y="199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654020" y="3006654"/>
            <a:ext cx="2220962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~Cache():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Destructo</a:t>
            </a:r>
            <a:r>
              <a:rPr lang="en-US" sz="2658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8967" y="5392561"/>
            <a:ext cx="9395668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</a:t>
            </a: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accederDireccion(const string &amp;direccionBin):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Funcion abstracta</a:t>
            </a:r>
          </a:p>
        </p:txBody>
      </p:sp>
      <p:sp>
        <p:nvSpPr>
          <p:cNvPr id="15" name="Freeform 15"/>
          <p:cNvSpPr/>
          <p:nvPr/>
        </p:nvSpPr>
        <p:spPr>
          <a:xfrm>
            <a:off x="10206177" y="5158704"/>
            <a:ext cx="8081823" cy="1950845"/>
          </a:xfrm>
          <a:custGeom>
            <a:avLst/>
            <a:gdLst/>
            <a:ahLst/>
            <a:cxnLst/>
            <a:rect l="l" t="t" r="r" b="b"/>
            <a:pathLst>
              <a:path w="8081823" h="1950845">
                <a:moveTo>
                  <a:pt x="0" y="0"/>
                </a:moveTo>
                <a:lnTo>
                  <a:pt x="8081823" y="0"/>
                </a:lnTo>
                <a:lnTo>
                  <a:pt x="8081823" y="1950844"/>
                </a:lnTo>
                <a:lnTo>
                  <a:pt x="0" y="19508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478835" y="5410645"/>
            <a:ext cx="7536507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getEtiqueta</a:t>
            </a:r>
            <a:r>
              <a:rPr lang="en-US" sz="2658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(const string &amp;</a:t>
            </a:r>
            <a:r>
              <a:rPr lang="en-US" sz="2658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direccion</a:t>
            </a:r>
            <a:r>
              <a:rPr lang="en-US" sz="2658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): 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Retorna</a:t>
            </a:r>
            <a:r>
              <a:rPr lang="en-US" sz="2658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la </a:t>
            </a:r>
            <a:r>
              <a:rPr lang="en-US" sz="2658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etiqueta</a:t>
            </a:r>
            <a:r>
              <a:rPr lang="en-US" sz="2658" b="1" dirty="0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 de la </a:t>
            </a:r>
            <a:r>
              <a:rPr lang="en-US" sz="2658" b="1" dirty="0" err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direccion</a:t>
            </a:r>
            <a:endParaRPr lang="en-US" sz="2658" b="1" dirty="0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844230" y="2820764"/>
            <a:ext cx="2972509" cy="185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estadisticas():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Imprime las esadisticas</a:t>
            </a:r>
          </a:p>
        </p:txBody>
      </p:sp>
      <p:sp>
        <p:nvSpPr>
          <p:cNvPr id="18" name="Freeform 18"/>
          <p:cNvSpPr/>
          <p:nvPr/>
        </p:nvSpPr>
        <p:spPr>
          <a:xfrm flipH="1">
            <a:off x="1663481" y="7980663"/>
            <a:ext cx="8815354" cy="2127910"/>
          </a:xfrm>
          <a:custGeom>
            <a:avLst/>
            <a:gdLst/>
            <a:ahLst/>
            <a:cxnLst/>
            <a:rect l="l" t="t" r="r" b="b"/>
            <a:pathLst>
              <a:path w="8815354" h="2127910">
                <a:moveTo>
                  <a:pt x="8815354" y="0"/>
                </a:moveTo>
                <a:lnTo>
                  <a:pt x="0" y="0"/>
                </a:lnTo>
                <a:lnTo>
                  <a:pt x="0" y="2127909"/>
                </a:lnTo>
                <a:lnTo>
                  <a:pt x="8815354" y="2127909"/>
                </a:lnTo>
                <a:lnTo>
                  <a:pt x="881535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955976" y="8087774"/>
            <a:ext cx="5636473" cy="185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setTamBloque(int tBloque)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Resive nuevos valores para un tipo de variable</a:t>
            </a:r>
          </a:p>
        </p:txBody>
      </p:sp>
      <p:sp>
        <p:nvSpPr>
          <p:cNvPr id="20" name="Freeform 20"/>
          <p:cNvSpPr/>
          <p:nvPr/>
        </p:nvSpPr>
        <p:spPr>
          <a:xfrm>
            <a:off x="11190675" y="7322292"/>
            <a:ext cx="4139810" cy="2964708"/>
          </a:xfrm>
          <a:custGeom>
            <a:avLst/>
            <a:gdLst/>
            <a:ahLst/>
            <a:cxnLst/>
            <a:rect l="l" t="t" r="r" b="b"/>
            <a:pathLst>
              <a:path w="4139810" h="2964708">
                <a:moveTo>
                  <a:pt x="0" y="0"/>
                </a:moveTo>
                <a:lnTo>
                  <a:pt x="4139810" y="0"/>
                </a:lnTo>
                <a:lnTo>
                  <a:pt x="4139810" y="2964708"/>
                </a:lnTo>
                <a:lnTo>
                  <a:pt x="0" y="29647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1190675" y="7614440"/>
            <a:ext cx="3885700" cy="2323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getNumBloques()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getTamBloque()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Regresa el valor de un tipo de variable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1922" y="309848"/>
            <a:ext cx="8405374" cy="1744301"/>
            <a:chOff x="0" y="0"/>
            <a:chExt cx="2213761" cy="459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13761" cy="459404"/>
            </a:xfrm>
            <a:custGeom>
              <a:avLst/>
              <a:gdLst/>
              <a:ahLst/>
              <a:cxnLst/>
              <a:rect l="l" t="t" r="r" b="b"/>
              <a:pathLst>
                <a:path w="2213761" h="459404">
                  <a:moveTo>
                    <a:pt x="0" y="0"/>
                  </a:moveTo>
                  <a:lnTo>
                    <a:pt x="2213761" y="0"/>
                  </a:lnTo>
                  <a:lnTo>
                    <a:pt x="2213761" y="459404"/>
                  </a:lnTo>
                  <a:lnTo>
                    <a:pt x="0" y="459404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213761" cy="507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430394" y="3839289"/>
            <a:ext cx="4139810" cy="2964708"/>
          </a:xfrm>
          <a:custGeom>
            <a:avLst/>
            <a:gdLst/>
            <a:ahLst/>
            <a:cxnLst/>
            <a:rect l="l" t="t" r="r" b="b"/>
            <a:pathLst>
              <a:path w="4139810" h="2964708">
                <a:moveTo>
                  <a:pt x="0" y="0"/>
                </a:moveTo>
                <a:lnTo>
                  <a:pt x="4139810" y="0"/>
                </a:lnTo>
                <a:lnTo>
                  <a:pt x="4139810" y="2964708"/>
                </a:lnTo>
                <a:lnTo>
                  <a:pt x="0" y="29647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719921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Algoritmos Implementados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14635" y="688263"/>
            <a:ext cx="5667375" cy="1666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499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Clase: CacheDirecta </a:t>
            </a:r>
          </a:p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Publico:</a:t>
            </a:r>
          </a:p>
        </p:txBody>
      </p:sp>
      <p:sp>
        <p:nvSpPr>
          <p:cNvPr id="9" name="Freeform 9"/>
          <p:cNvSpPr/>
          <p:nvPr/>
        </p:nvSpPr>
        <p:spPr>
          <a:xfrm flipH="1">
            <a:off x="1028700" y="3283250"/>
            <a:ext cx="10127894" cy="2444739"/>
          </a:xfrm>
          <a:custGeom>
            <a:avLst/>
            <a:gdLst/>
            <a:ahLst/>
            <a:cxnLst/>
            <a:rect l="l" t="t" r="r" b="b"/>
            <a:pathLst>
              <a:path w="10127894" h="2444739">
                <a:moveTo>
                  <a:pt x="10127894" y="0"/>
                </a:moveTo>
                <a:lnTo>
                  <a:pt x="0" y="0"/>
                </a:lnTo>
                <a:lnTo>
                  <a:pt x="0" y="2444739"/>
                </a:lnTo>
                <a:lnTo>
                  <a:pt x="10127894" y="2444739"/>
                </a:lnTo>
                <a:lnTo>
                  <a:pt x="101278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29291" y="3782139"/>
            <a:ext cx="9278094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accederDireccion(const string &amp;direccionBin):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Mapeo de cache de direccionamiento directo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33872" y="4131437"/>
            <a:ext cx="3532853" cy="2323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getEtiquetas():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Regresa el valor de un tipo de variable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29291" y="7409611"/>
            <a:ext cx="9175307" cy="2214797"/>
          </a:xfrm>
          <a:custGeom>
            <a:avLst/>
            <a:gdLst/>
            <a:ahLst/>
            <a:cxnLst/>
            <a:rect l="l" t="t" r="r" b="b"/>
            <a:pathLst>
              <a:path w="9175307" h="2214797">
                <a:moveTo>
                  <a:pt x="9175307" y="0"/>
                </a:moveTo>
                <a:lnTo>
                  <a:pt x="0" y="0"/>
                </a:lnTo>
                <a:lnTo>
                  <a:pt x="0" y="2214798"/>
                </a:lnTo>
                <a:lnTo>
                  <a:pt x="9175307" y="2214798"/>
                </a:lnTo>
                <a:lnTo>
                  <a:pt x="917530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860691" y="7502639"/>
            <a:ext cx="6512507" cy="185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setNunmBloques(int nBloques):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Resive nuevos valores para un tipo de variabl</a:t>
            </a:r>
            <a:r>
              <a:rPr lang="en-US" sz="2658" b="1">
                <a:solidFill>
                  <a:srgbClr val="2E2C3B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1922" y="309848"/>
            <a:ext cx="8405374" cy="1744301"/>
            <a:chOff x="0" y="0"/>
            <a:chExt cx="2213761" cy="459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13761" cy="459404"/>
            </a:xfrm>
            <a:custGeom>
              <a:avLst/>
              <a:gdLst/>
              <a:ahLst/>
              <a:cxnLst/>
              <a:rect l="l" t="t" r="r" b="b"/>
              <a:pathLst>
                <a:path w="2213761" h="459404">
                  <a:moveTo>
                    <a:pt x="0" y="0"/>
                  </a:moveTo>
                  <a:lnTo>
                    <a:pt x="2213761" y="0"/>
                  </a:lnTo>
                  <a:lnTo>
                    <a:pt x="2213761" y="459404"/>
                  </a:lnTo>
                  <a:lnTo>
                    <a:pt x="0" y="459404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213761" cy="507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090864" y="7415716"/>
            <a:ext cx="10656601" cy="2572362"/>
          </a:xfrm>
          <a:custGeom>
            <a:avLst/>
            <a:gdLst/>
            <a:ahLst/>
            <a:cxnLst/>
            <a:rect l="l" t="t" r="r" b="b"/>
            <a:pathLst>
              <a:path w="10656601" h="2572362">
                <a:moveTo>
                  <a:pt x="0" y="0"/>
                </a:moveTo>
                <a:lnTo>
                  <a:pt x="10656602" y="0"/>
                </a:lnTo>
                <a:lnTo>
                  <a:pt x="10656602" y="2572363"/>
                </a:lnTo>
                <a:lnTo>
                  <a:pt x="0" y="25723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833612" y="3155499"/>
            <a:ext cx="7315200" cy="3020062"/>
          </a:xfrm>
          <a:custGeom>
            <a:avLst/>
            <a:gdLst/>
            <a:ahLst/>
            <a:cxnLst/>
            <a:rect l="l" t="t" r="r" b="b"/>
            <a:pathLst>
              <a:path w="7315200" h="3020062">
                <a:moveTo>
                  <a:pt x="0" y="0"/>
                </a:moveTo>
                <a:lnTo>
                  <a:pt x="7315200" y="0"/>
                </a:lnTo>
                <a:lnTo>
                  <a:pt x="7315200" y="3020062"/>
                </a:lnTo>
                <a:lnTo>
                  <a:pt x="0" y="3020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353406" y="5277580"/>
            <a:ext cx="8384206" cy="2023836"/>
          </a:xfrm>
          <a:custGeom>
            <a:avLst/>
            <a:gdLst/>
            <a:ahLst/>
            <a:cxnLst/>
            <a:rect l="l" t="t" r="r" b="b"/>
            <a:pathLst>
              <a:path w="8384206" h="2023836">
                <a:moveTo>
                  <a:pt x="8384206" y="0"/>
                </a:moveTo>
                <a:lnTo>
                  <a:pt x="0" y="0"/>
                </a:lnTo>
                <a:lnTo>
                  <a:pt x="0" y="2023836"/>
                </a:lnTo>
                <a:lnTo>
                  <a:pt x="8384206" y="2023836"/>
                </a:lnTo>
                <a:lnTo>
                  <a:pt x="83842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50104" y="2679355"/>
            <a:ext cx="10291733" cy="2484288"/>
          </a:xfrm>
          <a:custGeom>
            <a:avLst/>
            <a:gdLst/>
            <a:ahLst/>
            <a:cxnLst/>
            <a:rect l="l" t="t" r="r" b="b"/>
            <a:pathLst>
              <a:path w="10291733" h="2484288">
                <a:moveTo>
                  <a:pt x="10291733" y="0"/>
                </a:moveTo>
                <a:lnTo>
                  <a:pt x="0" y="0"/>
                </a:lnTo>
                <a:lnTo>
                  <a:pt x="0" y="2484288"/>
                </a:lnTo>
                <a:lnTo>
                  <a:pt x="10291733" y="2484288"/>
                </a:lnTo>
                <a:lnTo>
                  <a:pt x="1029173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0" y="719921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Algoritmos Implementados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53406" y="3270612"/>
            <a:ext cx="9904985" cy="923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accederDireccion(const string &amp;direccionBin):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Mapeo de cache de direccionamiento asociativas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0008" y="5553471"/>
            <a:ext cx="7777603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getEtiquetas()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getLRU()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Regresa el valor de un tipo de variable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234959" y="3426051"/>
            <a:ext cx="6512507" cy="2323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setNumVias(int vias)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setNunmBloques(int nBloques):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endParaRPr lang="en-US" sz="2658" b="1">
              <a:solidFill>
                <a:srgbClr val="000000"/>
              </a:solidFill>
              <a:latin typeface="Cy Grotesk Wide Bold"/>
              <a:ea typeface="Cy Grotesk Wide Bold"/>
              <a:cs typeface="Cy Grotesk Wide Bold"/>
              <a:sym typeface="Cy Grotesk Wide Bold"/>
            </a:endParaRP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Resive nuevos valores para un tipo de variable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862953" y="1676055"/>
            <a:ext cx="2373809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Publico: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047368" y="7978417"/>
            <a:ext cx="10378788" cy="138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1"/>
              </a:lnSpc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redimensionar(int vias, int nBloques):</a:t>
            </a:r>
          </a:p>
          <a:p>
            <a:pPr algn="ctr">
              <a:lnSpc>
                <a:spcPts val="3721"/>
              </a:lnSpc>
              <a:spcBef>
                <a:spcPct val="0"/>
              </a:spcBef>
            </a:pPr>
            <a:r>
              <a:rPr lang="en-US" sz="2658" b="1">
                <a:solidFill>
                  <a:srgbClr val="000000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Ajusta el tamaño de las estructuras internas de la caché asociativa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58391" y="6555932"/>
            <a:ext cx="2393156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Privado: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74788" y="730612"/>
            <a:ext cx="7185868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Cy Grotesk Wide Bold"/>
                <a:ea typeface="Cy Grotesk Wide Bold"/>
                <a:cs typeface="Cy Grotesk Wide Bold"/>
                <a:sym typeface="Cy Grotesk Wide Bold"/>
              </a:rPr>
              <a:t>Clase: CacheAsociativa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028700"/>
            <a:ext cx="7499590" cy="1423004"/>
            <a:chOff x="0" y="0"/>
            <a:chExt cx="1975201" cy="3747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75201" cy="374783"/>
            </a:xfrm>
            <a:custGeom>
              <a:avLst/>
              <a:gdLst/>
              <a:ahLst/>
              <a:cxnLst/>
              <a:rect l="l" t="t" r="r" b="b"/>
              <a:pathLst>
                <a:path w="1975201" h="374783">
                  <a:moveTo>
                    <a:pt x="0" y="0"/>
                  </a:moveTo>
                  <a:lnTo>
                    <a:pt x="1975201" y="0"/>
                  </a:lnTo>
                  <a:lnTo>
                    <a:pt x="1975201" y="374783"/>
                  </a:lnTo>
                  <a:lnTo>
                    <a:pt x="0" y="374783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75201" cy="4224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34127" y="4718174"/>
            <a:ext cx="4736269" cy="3552438"/>
          </a:xfrm>
          <a:custGeom>
            <a:avLst/>
            <a:gdLst/>
            <a:ahLst/>
            <a:cxnLst/>
            <a:rect l="l" t="t" r="r" b="b"/>
            <a:pathLst>
              <a:path w="4736269" h="3552438">
                <a:moveTo>
                  <a:pt x="0" y="0"/>
                </a:moveTo>
                <a:lnTo>
                  <a:pt x="4736269" y="0"/>
                </a:lnTo>
                <a:lnTo>
                  <a:pt x="4736269" y="3552438"/>
                </a:lnTo>
                <a:lnTo>
                  <a:pt x="0" y="35524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3052" t="-40918" r="-11075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785363" y="4674314"/>
            <a:ext cx="4841315" cy="3565919"/>
          </a:xfrm>
          <a:custGeom>
            <a:avLst/>
            <a:gdLst/>
            <a:ahLst/>
            <a:cxnLst/>
            <a:rect l="l" t="t" r="r" b="b"/>
            <a:pathLst>
              <a:path w="4841315" h="3565919">
                <a:moveTo>
                  <a:pt x="0" y="0"/>
                </a:moveTo>
                <a:lnTo>
                  <a:pt x="4841315" y="0"/>
                </a:lnTo>
                <a:lnTo>
                  <a:pt x="4841315" y="3565919"/>
                </a:lnTo>
                <a:lnTo>
                  <a:pt x="0" y="3565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5554" t="-44746" r="-11054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341053" y="4603714"/>
            <a:ext cx="4628505" cy="3781357"/>
          </a:xfrm>
          <a:custGeom>
            <a:avLst/>
            <a:gdLst/>
            <a:ahLst/>
            <a:cxnLst/>
            <a:rect l="l" t="t" r="r" b="b"/>
            <a:pathLst>
              <a:path w="4628505" h="3781357">
                <a:moveTo>
                  <a:pt x="0" y="0"/>
                </a:moveTo>
                <a:lnTo>
                  <a:pt x="4628505" y="0"/>
                </a:lnTo>
                <a:lnTo>
                  <a:pt x="4628505" y="3781357"/>
                </a:lnTo>
                <a:lnTo>
                  <a:pt x="0" y="37813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9464" t="-38316" r="-122570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51931" y="1077224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Analisis de Resultados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93384" y="923925"/>
            <a:ext cx="4969074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Cache Directa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07028" y="2099116"/>
            <a:ext cx="4969074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Bloques: 16, Palabras: 8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8963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100 mil casos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40702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 millón casos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77921" y="3564903"/>
            <a:ext cx="3814199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 millones casos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38" b="-90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028700"/>
            <a:ext cx="7499590" cy="1423004"/>
            <a:chOff x="0" y="0"/>
            <a:chExt cx="1975201" cy="3747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75201" cy="374783"/>
            </a:xfrm>
            <a:custGeom>
              <a:avLst/>
              <a:gdLst/>
              <a:ahLst/>
              <a:cxnLst/>
              <a:rect l="l" t="t" r="r" b="b"/>
              <a:pathLst>
                <a:path w="1975201" h="374783">
                  <a:moveTo>
                    <a:pt x="0" y="0"/>
                  </a:moveTo>
                  <a:lnTo>
                    <a:pt x="1975201" y="0"/>
                  </a:lnTo>
                  <a:lnTo>
                    <a:pt x="1975201" y="374783"/>
                  </a:lnTo>
                  <a:lnTo>
                    <a:pt x="0" y="374783"/>
                  </a:lnTo>
                  <a:close/>
                </a:path>
              </a:pathLst>
            </a:custGeom>
            <a:solidFill>
              <a:srgbClr val="2E2C3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75201" cy="4224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56004" y="4715553"/>
            <a:ext cx="4376859" cy="3555059"/>
          </a:xfrm>
          <a:custGeom>
            <a:avLst/>
            <a:gdLst/>
            <a:ahLst/>
            <a:cxnLst/>
            <a:rect l="l" t="t" r="r" b="b"/>
            <a:pathLst>
              <a:path w="4376859" h="3555059">
                <a:moveTo>
                  <a:pt x="0" y="0"/>
                </a:moveTo>
                <a:lnTo>
                  <a:pt x="4376859" y="0"/>
                </a:lnTo>
                <a:lnTo>
                  <a:pt x="4376859" y="3555059"/>
                </a:lnTo>
                <a:lnTo>
                  <a:pt x="0" y="3555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943" t="-38316" r="-12245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890331" y="4674314"/>
            <a:ext cx="4630123" cy="3596298"/>
          </a:xfrm>
          <a:custGeom>
            <a:avLst/>
            <a:gdLst/>
            <a:ahLst/>
            <a:cxnLst/>
            <a:rect l="l" t="t" r="r" b="b"/>
            <a:pathLst>
              <a:path w="4630123" h="3596298">
                <a:moveTo>
                  <a:pt x="0" y="0"/>
                </a:moveTo>
                <a:lnTo>
                  <a:pt x="4630123" y="0"/>
                </a:lnTo>
                <a:lnTo>
                  <a:pt x="4630123" y="3596298"/>
                </a:lnTo>
                <a:lnTo>
                  <a:pt x="0" y="3596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8541" t="-44642" r="-12186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577729" y="4715553"/>
            <a:ext cx="4324568" cy="3555059"/>
          </a:xfrm>
          <a:custGeom>
            <a:avLst/>
            <a:gdLst/>
            <a:ahLst/>
            <a:cxnLst/>
            <a:rect l="l" t="t" r="r" b="b"/>
            <a:pathLst>
              <a:path w="4324568" h="3555059">
                <a:moveTo>
                  <a:pt x="0" y="0"/>
                </a:moveTo>
                <a:lnTo>
                  <a:pt x="4324568" y="0"/>
                </a:lnTo>
                <a:lnTo>
                  <a:pt x="4324568" y="3555059"/>
                </a:lnTo>
                <a:lnTo>
                  <a:pt x="0" y="35550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9248" t="-38316" r="-12454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51931" y="1077224"/>
            <a:ext cx="8003452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Analisis de Resultados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93384" y="923925"/>
            <a:ext cx="7238544" cy="881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6"/>
              </a:lnSpc>
              <a:spcBef>
                <a:spcPct val="0"/>
              </a:spcBef>
            </a:pPr>
            <a:r>
              <a:rPr lang="en-US" sz="46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Cache Asociativa 8 vías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07028" y="2099116"/>
            <a:ext cx="4969074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Bloques: 16, Palabras: 8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98963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100 mil casos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40702" y="3564903"/>
            <a:ext cx="3406596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 millón casos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32913" y="3564903"/>
            <a:ext cx="3814199" cy="62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7"/>
              </a:lnSpc>
              <a:spcBef>
                <a:spcPct val="0"/>
              </a:spcBef>
            </a:pPr>
            <a:r>
              <a:rPr lang="en-US" sz="3362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10 millones casos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640</Words>
  <Application>Microsoft Office PowerPoint</Application>
  <PresentationFormat>Personalizado</PresentationFormat>
  <Paragraphs>127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Open Sans Bold</vt:lpstr>
      <vt:lpstr>Helvetica World Bold</vt:lpstr>
      <vt:lpstr>Open Sans</vt:lpstr>
      <vt:lpstr>Cy Grotesk Wide Bold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Simulador de Caché de Correspondencia Directa y asociativa por vías</dc:title>
  <cp:lastModifiedBy>Samuel Primera</cp:lastModifiedBy>
  <cp:revision>2</cp:revision>
  <dcterms:created xsi:type="dcterms:W3CDTF">2006-08-16T00:00:00Z</dcterms:created>
  <dcterms:modified xsi:type="dcterms:W3CDTF">2025-10-17T00:01:45Z</dcterms:modified>
  <dc:identifier>DAG1isTPbO4</dc:identifier>
</cp:coreProperties>
</file>

<file path=docProps/thumbnail.jpeg>
</file>